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76"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4" d="100"/>
          <a:sy n="84" d="100"/>
        </p:scale>
        <p:origin x="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5/19/2019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890" y="1"/>
            <a:ext cx="14401800" cy="8258714"/>
          </a:xfrm>
          <a:prstGeom prst="rect">
            <a:avLst/>
          </a:prstGeom>
        </p:spPr>
      </p:pic>
      <p:sp>
        <p:nvSpPr>
          <p:cNvPr id="2" name="Title 1"/>
          <p:cNvSpPr>
            <a:spLocks noGrp="1"/>
          </p:cNvSpPr>
          <p:nvPr>
            <p:ph type="ctrTitle"/>
          </p:nvPr>
        </p:nvSpPr>
        <p:spPr>
          <a:xfrm>
            <a:off x="1864383" y="1734014"/>
            <a:ext cx="25220059" cy="3242681"/>
          </a:xfrm>
        </p:spPr>
        <p:txBody>
          <a:bodyPr>
            <a:noAutofit/>
          </a:bodyPr>
          <a:lstStyle/>
          <a:p>
            <a:r>
              <a:rPr lang="en-US" sz="3600" b="1" dirty="0" smtClean="0">
                <a:solidFill>
                  <a:schemeClr val="bg1"/>
                </a:solidFill>
              </a:rPr>
              <a:t>An action research on Improving </a:t>
            </a:r>
            <a:r>
              <a:rPr lang="en-US" sz="3600" b="1" dirty="0" smtClean="0">
                <a:solidFill>
                  <a:schemeClr val="bg1"/>
                </a:solidFill>
              </a:rPr>
              <a:t>academic</a:t>
            </a:r>
            <a:br>
              <a:rPr lang="en-US" sz="3600" b="1" dirty="0" smtClean="0">
                <a:solidFill>
                  <a:schemeClr val="bg1"/>
                </a:solidFill>
              </a:rPr>
            </a:br>
            <a:r>
              <a:rPr lang="en-US" sz="3600" b="1" dirty="0" smtClean="0">
                <a:solidFill>
                  <a:schemeClr val="bg1"/>
                </a:solidFill>
              </a:rPr>
              <a:t> </a:t>
            </a:r>
            <a:r>
              <a:rPr lang="en-US" sz="3600" b="1" dirty="0" smtClean="0">
                <a:solidFill>
                  <a:schemeClr val="bg1"/>
                </a:solidFill>
              </a:rPr>
              <a:t>performance of learners through the use of </a:t>
            </a:r>
            <a:r>
              <a:rPr lang="en-US" sz="3600" b="1" dirty="0" smtClean="0">
                <a:solidFill>
                  <a:schemeClr val="bg1"/>
                </a:solidFill>
              </a:rPr>
              <a:t/>
            </a:r>
            <a:br>
              <a:rPr lang="en-US" sz="3600" b="1" dirty="0" smtClean="0">
                <a:solidFill>
                  <a:schemeClr val="bg1"/>
                </a:solidFill>
              </a:rPr>
            </a:br>
            <a:r>
              <a:rPr lang="en-US" sz="3600" b="1" dirty="0" smtClean="0">
                <a:solidFill>
                  <a:schemeClr val="bg1"/>
                </a:solidFill>
              </a:rPr>
              <a:t>donkey </a:t>
            </a:r>
            <a:r>
              <a:rPr lang="en-US" sz="3600" b="1" dirty="0" smtClean="0">
                <a:solidFill>
                  <a:schemeClr val="bg1"/>
                </a:solidFill>
              </a:rPr>
              <a:t>cart in Gamodubu Primary School</a:t>
            </a:r>
            <a:endParaRPr lang="en-US" sz="3600" b="1" dirty="0">
              <a:solidFill>
                <a:schemeClr val="bg1"/>
              </a:solidFill>
            </a:endParaRPr>
          </a:p>
        </p:txBody>
      </p:sp>
      <p:sp>
        <p:nvSpPr>
          <p:cNvPr id="3" name="Subtitle 2"/>
          <p:cNvSpPr>
            <a:spLocks noGrp="1"/>
          </p:cNvSpPr>
          <p:nvPr>
            <p:ph type="subTitle" idx="1"/>
          </p:nvPr>
        </p:nvSpPr>
        <p:spPr>
          <a:xfrm>
            <a:off x="2612073" y="5303159"/>
            <a:ext cx="8915399" cy="1126283"/>
          </a:xfrm>
        </p:spPr>
        <p:txBody>
          <a:bodyPr>
            <a:normAutofit fontScale="92500" lnSpcReduction="20000"/>
          </a:bodyPr>
          <a:lstStyle/>
          <a:p>
            <a:r>
              <a:rPr lang="en-US" sz="2200" dirty="0" smtClean="0">
                <a:solidFill>
                  <a:schemeClr val="bg1"/>
                </a:solidFill>
              </a:rPr>
              <a:t>By </a:t>
            </a:r>
            <a:r>
              <a:rPr lang="en-US" sz="2200" b="1" dirty="0" smtClean="0">
                <a:solidFill>
                  <a:schemeClr val="bg1"/>
                </a:solidFill>
              </a:rPr>
              <a:t>Kaone Bakokonyane</a:t>
            </a:r>
          </a:p>
          <a:p>
            <a:r>
              <a:rPr lang="en-US" sz="2200" b="1" dirty="0"/>
              <a:t>	</a:t>
            </a:r>
            <a:r>
              <a:rPr lang="en-US" sz="2200" b="1" dirty="0" smtClean="0">
                <a:solidFill>
                  <a:schemeClr val="bg1"/>
                </a:solidFill>
              </a:rPr>
              <a:t>Galefele Osupile</a:t>
            </a:r>
          </a:p>
          <a:p>
            <a:r>
              <a:rPr lang="en-US" sz="2200" b="1" dirty="0">
                <a:solidFill>
                  <a:schemeClr val="bg1"/>
                </a:solidFill>
              </a:rPr>
              <a:t>	</a:t>
            </a:r>
            <a:r>
              <a:rPr lang="en-US" sz="2200" b="1" dirty="0" smtClean="0">
                <a:solidFill>
                  <a:schemeClr val="bg1"/>
                </a:solidFill>
              </a:rPr>
              <a:t>Opelang Mokgoko</a:t>
            </a:r>
          </a:p>
          <a:p>
            <a:endParaRPr lang="en-US" b="1" dirty="0" smtClean="0"/>
          </a:p>
          <a:p>
            <a:endParaRPr lang="en-US" sz="2800" dirty="0"/>
          </a:p>
        </p:txBody>
      </p:sp>
    </p:spTree>
    <p:extLst>
      <p:ext uri="{BB962C8B-B14F-4D97-AF65-F5344CB8AC3E}">
        <p14:creationId xmlns:p14="http://schemas.microsoft.com/office/powerpoint/2010/main" val="1167212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objectives</a:t>
            </a:r>
            <a:endParaRPr lang="en-US" dirty="0"/>
          </a:p>
        </p:txBody>
      </p:sp>
      <p:sp>
        <p:nvSpPr>
          <p:cNvPr id="3" name="Content Placeholder 2"/>
          <p:cNvSpPr>
            <a:spLocks noGrp="1"/>
          </p:cNvSpPr>
          <p:nvPr>
            <p:ph idx="1"/>
          </p:nvPr>
        </p:nvSpPr>
        <p:spPr>
          <a:xfrm>
            <a:off x="2589212" y="2076450"/>
            <a:ext cx="8915400" cy="3834772"/>
          </a:xfrm>
        </p:spPr>
        <p:txBody>
          <a:bodyPr>
            <a:normAutofit fontScale="92500" lnSpcReduction="10000"/>
          </a:bodyPr>
          <a:lstStyle/>
          <a:p>
            <a:r>
              <a:rPr lang="en-US" sz="2800" dirty="0" smtClean="0"/>
              <a:t>The effect of using donkey cart on academic performance for learners who stay far from school in Gamodubu Primary School</a:t>
            </a:r>
          </a:p>
          <a:p>
            <a:r>
              <a:rPr lang="en-US" sz="2800" dirty="0" smtClean="0"/>
              <a:t>The </a:t>
            </a:r>
            <a:r>
              <a:rPr lang="en-US" sz="2800" dirty="0" smtClean="0"/>
              <a:t>effect </a:t>
            </a:r>
            <a:r>
              <a:rPr lang="en-US" sz="2800" dirty="0" smtClean="0"/>
              <a:t>of using of donkey cart on attendance of learners who stay far from school</a:t>
            </a:r>
          </a:p>
          <a:p>
            <a:r>
              <a:rPr lang="en-US" sz="2800" dirty="0" smtClean="0"/>
              <a:t>The </a:t>
            </a:r>
            <a:r>
              <a:rPr lang="en-US" sz="2800" dirty="0" smtClean="0"/>
              <a:t>effect </a:t>
            </a:r>
            <a:r>
              <a:rPr lang="en-US" sz="2800" dirty="0" smtClean="0"/>
              <a:t>of using of donkey cart on learning processes</a:t>
            </a:r>
          </a:p>
          <a:p>
            <a:r>
              <a:rPr lang="en-US" sz="2800" dirty="0" smtClean="0"/>
              <a:t>The </a:t>
            </a:r>
            <a:r>
              <a:rPr lang="en-US" sz="2800" dirty="0" smtClean="0"/>
              <a:t>effect </a:t>
            </a:r>
            <a:r>
              <a:rPr lang="en-US" sz="2800" dirty="0" smtClean="0"/>
              <a:t>of using of donkey cart on learners’ safety and security</a:t>
            </a:r>
            <a:endParaRPr lang="en-US" sz="2800" dirty="0"/>
          </a:p>
        </p:txBody>
      </p:sp>
    </p:spTree>
    <p:extLst>
      <p:ext uri="{BB962C8B-B14F-4D97-AF65-F5344CB8AC3E}">
        <p14:creationId xmlns:p14="http://schemas.microsoft.com/office/powerpoint/2010/main" val="1685151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a:t>
            </a:r>
            <a:endParaRPr lang="en-US" dirty="0"/>
          </a:p>
        </p:txBody>
      </p:sp>
      <p:sp>
        <p:nvSpPr>
          <p:cNvPr id="3" name="Content Placeholder 2"/>
          <p:cNvSpPr>
            <a:spLocks noGrp="1"/>
          </p:cNvSpPr>
          <p:nvPr>
            <p:ph idx="1"/>
          </p:nvPr>
        </p:nvSpPr>
        <p:spPr>
          <a:xfrm>
            <a:off x="2589212" y="2133600"/>
            <a:ext cx="8915400" cy="3777622"/>
          </a:xfrm>
        </p:spPr>
        <p:txBody>
          <a:bodyPr>
            <a:noAutofit/>
          </a:bodyPr>
          <a:lstStyle/>
          <a:p>
            <a:r>
              <a:rPr lang="en-US" sz="2400" dirty="0" smtClean="0"/>
              <a:t> </a:t>
            </a:r>
            <a:r>
              <a:rPr lang="en-US" sz="2400" dirty="0"/>
              <a:t>I</a:t>
            </a:r>
            <a:r>
              <a:rPr lang="en-US" sz="2400" dirty="0" smtClean="0"/>
              <a:t>nternational literature have </a:t>
            </a:r>
            <a:r>
              <a:rPr lang="en-US" sz="2400" dirty="0" smtClean="0"/>
              <a:t>revealed that </a:t>
            </a:r>
            <a:r>
              <a:rPr lang="en-US" sz="2400" dirty="0" smtClean="0"/>
              <a:t>the</a:t>
            </a:r>
            <a:r>
              <a:rPr lang="en-US" sz="2400" dirty="0" smtClean="0"/>
              <a:t> </a:t>
            </a:r>
            <a:r>
              <a:rPr lang="en-US" sz="2400" dirty="0" smtClean="0"/>
              <a:t>issues </a:t>
            </a:r>
            <a:r>
              <a:rPr lang="en-US" sz="2400" dirty="0" smtClean="0"/>
              <a:t>of </a:t>
            </a:r>
            <a:r>
              <a:rPr lang="en-US" sz="2400" dirty="0" smtClean="0"/>
              <a:t>transportation </a:t>
            </a:r>
            <a:r>
              <a:rPr lang="en-US" sz="2400" dirty="0" smtClean="0"/>
              <a:t>of learners have </a:t>
            </a:r>
            <a:r>
              <a:rPr lang="en-US" sz="2400" dirty="0" smtClean="0"/>
              <a:t>not received much attention from policy makers ( van Goeverden &amp; de Boer, 2013, Proudlock, 2014, Walker &amp; Raley, 2001)</a:t>
            </a:r>
          </a:p>
          <a:p>
            <a:r>
              <a:rPr lang="en-US" sz="2400" dirty="0" smtClean="0"/>
              <a:t>Regionally literature has shown that transport has a direct impact on security and safety and on academic performance</a:t>
            </a:r>
          </a:p>
          <a:p>
            <a:r>
              <a:rPr lang="en-US" sz="2400" dirty="0" smtClean="0"/>
              <a:t>Locally it has not been researched</a:t>
            </a:r>
            <a:endParaRPr lang="en-US" sz="2400" dirty="0"/>
          </a:p>
        </p:txBody>
      </p:sp>
    </p:spTree>
    <p:extLst>
      <p:ext uri="{BB962C8B-B14F-4D97-AF65-F5344CB8AC3E}">
        <p14:creationId xmlns:p14="http://schemas.microsoft.com/office/powerpoint/2010/main" val="2460137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framework</a:t>
            </a:r>
            <a:endParaRPr lang="en-US" dirty="0"/>
          </a:p>
        </p:txBody>
      </p:sp>
      <p:sp>
        <p:nvSpPr>
          <p:cNvPr id="3" name="Content Placeholder 2"/>
          <p:cNvSpPr>
            <a:spLocks noGrp="1"/>
          </p:cNvSpPr>
          <p:nvPr>
            <p:ph idx="1"/>
          </p:nvPr>
        </p:nvSpPr>
        <p:spPr>
          <a:xfrm>
            <a:off x="2589212" y="1714500"/>
            <a:ext cx="8915400" cy="4196722"/>
          </a:xfrm>
        </p:spPr>
        <p:txBody>
          <a:bodyPr>
            <a:normAutofit/>
          </a:bodyPr>
          <a:lstStyle/>
          <a:p>
            <a:r>
              <a:rPr lang="en-US" sz="2400" dirty="0" smtClean="0"/>
              <a:t>The theory adapted for this study was derived from the system’s theory input-output model developed by Ludwig Von Bertalanffy in 1956</a:t>
            </a:r>
          </a:p>
          <a:p>
            <a:r>
              <a:rPr lang="en-US" sz="2400" dirty="0" smtClean="0"/>
              <a:t>As adapted in this study the learners input are admitted in the school from different </a:t>
            </a:r>
            <a:r>
              <a:rPr lang="en-US" sz="2400" dirty="0" smtClean="0"/>
              <a:t>homes, </a:t>
            </a:r>
            <a:r>
              <a:rPr lang="en-US" sz="2400" dirty="0" smtClean="0"/>
              <a:t>some stay far away and used donkey cart as their transportation and some stay near school .</a:t>
            </a:r>
          </a:p>
          <a:p>
            <a:r>
              <a:rPr lang="en-US" sz="2400" dirty="0" smtClean="0"/>
              <a:t>Then the school transform them through the process of teaching and learning and </a:t>
            </a:r>
            <a:r>
              <a:rPr lang="en-US" sz="2400" dirty="0" smtClean="0"/>
              <a:t>learner </a:t>
            </a:r>
            <a:r>
              <a:rPr lang="en-US" sz="2400" dirty="0" smtClean="0"/>
              <a:t>output is seen through their academic performance</a:t>
            </a:r>
            <a:endParaRPr lang="en-US" sz="2400" dirty="0"/>
          </a:p>
        </p:txBody>
      </p:sp>
    </p:spTree>
    <p:extLst>
      <p:ext uri="{BB962C8B-B14F-4D97-AF65-F5344CB8AC3E}">
        <p14:creationId xmlns:p14="http://schemas.microsoft.com/office/powerpoint/2010/main" val="268662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framework methodology</a:t>
            </a:r>
            <a:endParaRPr lang="en-US" dirty="0"/>
          </a:p>
        </p:txBody>
      </p:sp>
      <p:sp>
        <p:nvSpPr>
          <p:cNvPr id="3" name="Content Placeholder 2"/>
          <p:cNvSpPr>
            <a:spLocks noGrp="1"/>
          </p:cNvSpPr>
          <p:nvPr>
            <p:ph idx="1"/>
          </p:nvPr>
        </p:nvSpPr>
        <p:spPr>
          <a:xfrm>
            <a:off x="2589212" y="1390650"/>
            <a:ext cx="8915400" cy="4520572"/>
          </a:xfrm>
        </p:spPr>
        <p:txBody>
          <a:bodyPr>
            <a:normAutofit/>
          </a:bodyPr>
          <a:lstStyle/>
          <a:p>
            <a:r>
              <a:rPr lang="en-US" sz="2000" dirty="0"/>
              <a:t>The study used the Design Based Intervention Research framework</a:t>
            </a:r>
          </a:p>
          <a:p>
            <a:r>
              <a:rPr lang="en-US" sz="2000" dirty="0"/>
              <a:t>The design cycle was at the timescale of </a:t>
            </a:r>
            <a:r>
              <a:rPr lang="en-US" sz="2000" dirty="0" smtClean="0"/>
              <a:t>one term </a:t>
            </a:r>
            <a:r>
              <a:rPr lang="en-US" sz="2000" dirty="0"/>
              <a:t>(Cobb et-al, 2003</a:t>
            </a:r>
            <a:r>
              <a:rPr lang="en-US" sz="2000" dirty="0" smtClean="0"/>
              <a:t>)</a:t>
            </a:r>
            <a:endParaRPr lang="en-US" sz="2000" dirty="0"/>
          </a:p>
          <a:p>
            <a:r>
              <a:rPr lang="en-US" sz="2000" dirty="0"/>
              <a:t>The framework </a:t>
            </a:r>
            <a:r>
              <a:rPr lang="en-US" sz="2000" dirty="0" smtClean="0"/>
              <a:t>used qualitative case study </a:t>
            </a:r>
            <a:r>
              <a:rPr lang="en-US" sz="2000" dirty="0" smtClean="0"/>
              <a:t>design</a:t>
            </a:r>
            <a:endParaRPr lang="en-US" sz="2000" dirty="0" smtClean="0"/>
          </a:p>
          <a:p>
            <a:r>
              <a:rPr lang="en-US" sz="2000" dirty="0" smtClean="0"/>
              <a:t>To get in-depth </a:t>
            </a:r>
            <a:r>
              <a:rPr lang="en-US" sz="2000" dirty="0" smtClean="0"/>
              <a:t>information  six </a:t>
            </a:r>
            <a:r>
              <a:rPr lang="en-US" sz="2000" dirty="0" smtClean="0"/>
              <a:t>learners were interviewed </a:t>
            </a:r>
            <a:r>
              <a:rPr lang="en-US" sz="2000" dirty="0"/>
              <a:t>through focus group</a:t>
            </a:r>
          </a:p>
          <a:p>
            <a:r>
              <a:rPr lang="en-US" sz="2000" dirty="0" smtClean="0"/>
              <a:t> The </a:t>
            </a:r>
            <a:r>
              <a:rPr lang="en-US" sz="2000" dirty="0" smtClean="0"/>
              <a:t>interview guide included their academic success, number of absences from class, participation in class, time of study at home, late coming, safety and learning processes</a:t>
            </a:r>
          </a:p>
          <a:p>
            <a:r>
              <a:rPr lang="en-US" sz="2000" dirty="0" smtClean="0"/>
              <a:t>Document analysis of results analysis was used</a:t>
            </a:r>
          </a:p>
          <a:p>
            <a:r>
              <a:rPr lang="en-US" sz="2000" dirty="0" smtClean="0"/>
              <a:t>Attendance registers were used </a:t>
            </a:r>
          </a:p>
          <a:p>
            <a:endParaRPr lang="en-US" dirty="0" smtClean="0"/>
          </a:p>
          <a:p>
            <a:endParaRPr lang="en-US" dirty="0"/>
          </a:p>
          <a:p>
            <a:endParaRPr lang="en-US" dirty="0"/>
          </a:p>
        </p:txBody>
      </p:sp>
    </p:spTree>
    <p:extLst>
      <p:ext uri="{BB962C8B-B14F-4D97-AF65-F5344CB8AC3E}">
        <p14:creationId xmlns:p14="http://schemas.microsoft.com/office/powerpoint/2010/main" val="453580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Results presentation and analysis</a:t>
            </a:r>
            <a:r>
              <a:rPr lang="en-US" dirty="0" smtClean="0"/>
              <a:t/>
            </a:r>
            <a:br>
              <a:rPr lang="en-US" dirty="0" smtClean="0"/>
            </a:br>
            <a:r>
              <a:rPr lang="en-US" dirty="0"/>
              <a:t/>
            </a:r>
            <a:br>
              <a:rPr lang="en-US" dirty="0"/>
            </a:br>
            <a:r>
              <a:rPr lang="en-US" dirty="0" smtClean="0"/>
              <a:t/>
            </a:r>
            <a:br>
              <a:rPr lang="en-US" dirty="0" smtClean="0"/>
            </a:br>
            <a:r>
              <a:rPr lang="en-US" sz="3100" dirty="0" smtClean="0"/>
              <a:t>Table 1: Use of donkey cart and academic performance</a:t>
            </a:r>
            <a:r>
              <a:rPr lang="en-US" sz="3100" dirty="0"/>
              <a:t/>
            </a:r>
            <a:br>
              <a:rPr lang="en-US" sz="3100" dirty="0"/>
            </a:br>
            <a:endParaRPr lang="en-US" sz="31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52535162"/>
              </p:ext>
            </p:extLst>
          </p:nvPr>
        </p:nvGraphicFramePr>
        <p:xfrm>
          <a:off x="2589213" y="3399689"/>
          <a:ext cx="8915400" cy="2555632"/>
        </p:xfrm>
        <a:graphic>
          <a:graphicData uri="http://schemas.openxmlformats.org/drawingml/2006/table">
            <a:tbl>
              <a:tblPr firstRow="1" bandRow="1">
                <a:tableStyleId>{5C22544A-7EE6-4342-B048-85BDC9FD1C3A}</a:tableStyleId>
              </a:tblPr>
              <a:tblGrid>
                <a:gridCol w="1485900"/>
                <a:gridCol w="1622302"/>
                <a:gridCol w="1349498"/>
                <a:gridCol w="1485900"/>
                <a:gridCol w="1485900"/>
                <a:gridCol w="1485900"/>
              </a:tblGrid>
              <a:tr h="820616">
                <a:tc>
                  <a:txBody>
                    <a:bodyPr/>
                    <a:lstStyle/>
                    <a:p>
                      <a:r>
                        <a:rPr lang="en-US" dirty="0" smtClean="0"/>
                        <a:t>Year</a:t>
                      </a:r>
                      <a:endParaRPr lang="en-US" dirty="0"/>
                    </a:p>
                  </a:txBody>
                  <a:tcPr/>
                </a:tc>
                <a:tc>
                  <a:txBody>
                    <a:bodyPr/>
                    <a:lstStyle/>
                    <a:p>
                      <a:r>
                        <a:rPr lang="en-US" dirty="0" smtClean="0"/>
                        <a:t>Number</a:t>
                      </a:r>
                    </a:p>
                    <a:p>
                      <a:endParaRPr lang="en-US" dirty="0" smtClean="0"/>
                    </a:p>
                    <a:p>
                      <a:endParaRPr lang="en-US" dirty="0"/>
                    </a:p>
                  </a:txBody>
                  <a:tcPr/>
                </a:tc>
                <a:tc>
                  <a:txBody>
                    <a:bodyPr/>
                    <a:lstStyle/>
                    <a:p>
                      <a:r>
                        <a:rPr lang="en-US" dirty="0" smtClean="0"/>
                        <a:t>ABC</a:t>
                      </a:r>
                      <a:endParaRPr lang="en-US" dirty="0"/>
                    </a:p>
                  </a:txBody>
                  <a:tcPr/>
                </a:tc>
                <a:tc>
                  <a:txBody>
                    <a:bodyPr/>
                    <a:lstStyle/>
                    <a:p>
                      <a:r>
                        <a:rPr lang="en-US" dirty="0" smtClean="0"/>
                        <a:t>%</a:t>
                      </a:r>
                      <a:endParaRPr lang="en-US" dirty="0"/>
                    </a:p>
                  </a:txBody>
                  <a:tcPr/>
                </a:tc>
                <a:tc>
                  <a:txBody>
                    <a:bodyPr/>
                    <a:lstStyle/>
                    <a:p>
                      <a:r>
                        <a:rPr lang="en-US" dirty="0" smtClean="0"/>
                        <a:t>DE</a:t>
                      </a:r>
                      <a:endParaRPr lang="en-US" dirty="0"/>
                    </a:p>
                  </a:txBody>
                  <a:tcPr/>
                </a:tc>
                <a:tc>
                  <a:txBody>
                    <a:bodyPr/>
                    <a:lstStyle/>
                    <a:p>
                      <a:r>
                        <a:rPr lang="en-US" dirty="0" smtClean="0"/>
                        <a:t>%</a:t>
                      </a:r>
                      <a:endParaRPr lang="en-US" dirty="0"/>
                    </a:p>
                  </a:txBody>
                  <a:tcPr/>
                </a:tc>
              </a:tr>
              <a:tr h="820616">
                <a:tc>
                  <a:txBody>
                    <a:bodyPr/>
                    <a:lstStyle/>
                    <a:p>
                      <a:r>
                        <a:rPr lang="en-US" dirty="0" smtClean="0"/>
                        <a:t>2018</a:t>
                      </a:r>
                      <a:endParaRPr lang="en-US" dirty="0"/>
                    </a:p>
                  </a:txBody>
                  <a:tcPr/>
                </a:tc>
                <a:tc>
                  <a:txBody>
                    <a:bodyPr/>
                    <a:lstStyle/>
                    <a:p>
                      <a:r>
                        <a:rPr lang="en-US" dirty="0" smtClean="0"/>
                        <a:t>36</a:t>
                      </a:r>
                    </a:p>
                    <a:p>
                      <a:endParaRPr lang="en-US" dirty="0"/>
                    </a:p>
                  </a:txBody>
                  <a:tcPr/>
                </a:tc>
                <a:tc>
                  <a:txBody>
                    <a:bodyPr/>
                    <a:lstStyle/>
                    <a:p>
                      <a:r>
                        <a:rPr lang="en-US" dirty="0" smtClean="0"/>
                        <a:t>12</a:t>
                      </a:r>
                      <a:endParaRPr lang="en-US" dirty="0"/>
                    </a:p>
                  </a:txBody>
                  <a:tcPr/>
                </a:tc>
                <a:tc>
                  <a:txBody>
                    <a:bodyPr/>
                    <a:lstStyle/>
                    <a:p>
                      <a:r>
                        <a:rPr lang="en-US" dirty="0" smtClean="0"/>
                        <a:t>33.3</a:t>
                      </a:r>
                      <a:endParaRPr lang="en-US" dirty="0"/>
                    </a:p>
                  </a:txBody>
                  <a:tcPr/>
                </a:tc>
                <a:tc>
                  <a:txBody>
                    <a:bodyPr/>
                    <a:lstStyle/>
                    <a:p>
                      <a:r>
                        <a:rPr lang="en-US" dirty="0" smtClean="0"/>
                        <a:t>24</a:t>
                      </a:r>
                      <a:endParaRPr lang="en-US" dirty="0"/>
                    </a:p>
                  </a:txBody>
                  <a:tcPr/>
                </a:tc>
                <a:tc>
                  <a:txBody>
                    <a:bodyPr/>
                    <a:lstStyle/>
                    <a:p>
                      <a:r>
                        <a:rPr lang="en-US" dirty="0" smtClean="0"/>
                        <a:t>66.7</a:t>
                      </a:r>
                      <a:endParaRPr lang="en-US" dirty="0"/>
                    </a:p>
                  </a:txBody>
                  <a:tcPr/>
                </a:tc>
              </a:tr>
              <a:tr h="820616">
                <a:tc>
                  <a:txBody>
                    <a:bodyPr/>
                    <a:lstStyle/>
                    <a:p>
                      <a:r>
                        <a:rPr lang="en-US" dirty="0" smtClean="0"/>
                        <a:t>2019</a:t>
                      </a:r>
                      <a:endParaRPr lang="en-US" dirty="0"/>
                    </a:p>
                  </a:txBody>
                  <a:tcPr/>
                </a:tc>
                <a:tc>
                  <a:txBody>
                    <a:bodyPr/>
                    <a:lstStyle/>
                    <a:p>
                      <a:r>
                        <a:rPr lang="en-US" dirty="0" smtClean="0"/>
                        <a:t>30</a:t>
                      </a:r>
                    </a:p>
                    <a:p>
                      <a:endParaRPr lang="en-US" dirty="0"/>
                    </a:p>
                  </a:txBody>
                  <a:tcPr/>
                </a:tc>
                <a:tc>
                  <a:txBody>
                    <a:bodyPr/>
                    <a:lstStyle/>
                    <a:p>
                      <a:r>
                        <a:rPr lang="en-US" dirty="0" smtClean="0"/>
                        <a:t>14</a:t>
                      </a:r>
                      <a:endParaRPr lang="en-US" dirty="0"/>
                    </a:p>
                  </a:txBody>
                  <a:tcPr/>
                </a:tc>
                <a:tc>
                  <a:txBody>
                    <a:bodyPr/>
                    <a:lstStyle/>
                    <a:p>
                      <a:r>
                        <a:rPr lang="en-US" dirty="0" smtClean="0"/>
                        <a:t>46.7</a:t>
                      </a:r>
                      <a:endParaRPr lang="en-US" dirty="0"/>
                    </a:p>
                  </a:txBody>
                  <a:tcPr/>
                </a:tc>
                <a:tc>
                  <a:txBody>
                    <a:bodyPr/>
                    <a:lstStyle/>
                    <a:p>
                      <a:r>
                        <a:rPr lang="en-US" dirty="0" smtClean="0"/>
                        <a:t>16</a:t>
                      </a:r>
                      <a:endParaRPr lang="en-US" dirty="0"/>
                    </a:p>
                  </a:txBody>
                  <a:tcPr/>
                </a:tc>
                <a:tc>
                  <a:txBody>
                    <a:bodyPr/>
                    <a:lstStyle/>
                    <a:p>
                      <a:r>
                        <a:rPr lang="en-US" dirty="0" smtClean="0"/>
                        <a:t>53.3</a:t>
                      </a:r>
                      <a:endParaRPr lang="en-US" dirty="0"/>
                    </a:p>
                  </a:txBody>
                  <a:tcPr/>
                </a:tc>
              </a:tr>
            </a:tbl>
          </a:graphicData>
        </a:graphic>
      </p:graphicFrame>
    </p:spTree>
    <p:extLst>
      <p:ext uri="{BB962C8B-B14F-4D97-AF65-F5344CB8AC3E}">
        <p14:creationId xmlns:p14="http://schemas.microsoft.com/office/powerpoint/2010/main" val="1061802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1" y="624110"/>
            <a:ext cx="9828212" cy="1909540"/>
          </a:xfrm>
        </p:spPr>
        <p:txBody>
          <a:bodyPr/>
          <a:lstStyle/>
          <a:p>
            <a:r>
              <a:rPr lang="en-US" dirty="0"/>
              <a:t/>
            </a:r>
            <a:br>
              <a:rPr lang="en-US" dirty="0"/>
            </a:br>
            <a:r>
              <a:rPr lang="en-US" dirty="0" smtClean="0"/>
              <a:t>Table 2: Ways in which donkey cart impacts learning processes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40276501"/>
              </p:ext>
            </p:extLst>
          </p:nvPr>
        </p:nvGraphicFramePr>
        <p:xfrm>
          <a:off x="1200149" y="2533650"/>
          <a:ext cx="10304464" cy="2705100"/>
        </p:xfrm>
        <a:graphic>
          <a:graphicData uri="http://schemas.openxmlformats.org/drawingml/2006/table">
            <a:tbl>
              <a:tblPr firstRow="1" bandRow="1">
                <a:tableStyleId>{5C22544A-7EE6-4342-B048-85BDC9FD1C3A}</a:tableStyleId>
              </a:tblPr>
              <a:tblGrid>
                <a:gridCol w="1543051"/>
                <a:gridCol w="2171700"/>
                <a:gridCol w="2609850"/>
                <a:gridCol w="3979863"/>
              </a:tblGrid>
              <a:tr h="1032376">
                <a:tc>
                  <a:txBody>
                    <a:bodyPr/>
                    <a:lstStyle/>
                    <a:p>
                      <a:r>
                        <a:rPr lang="en-US" dirty="0" smtClean="0"/>
                        <a:t>Year</a:t>
                      </a:r>
                      <a:endParaRPr lang="en-US" dirty="0"/>
                    </a:p>
                  </a:txBody>
                  <a:tcPr/>
                </a:tc>
                <a:tc>
                  <a:txBody>
                    <a:bodyPr/>
                    <a:lstStyle/>
                    <a:p>
                      <a:r>
                        <a:rPr lang="en-US" dirty="0" smtClean="0"/>
                        <a:t>Travel time </a:t>
                      </a:r>
                      <a:endParaRPr lang="en-US" dirty="0"/>
                    </a:p>
                  </a:txBody>
                  <a:tcPr/>
                </a:tc>
                <a:tc>
                  <a:txBody>
                    <a:bodyPr/>
                    <a:lstStyle/>
                    <a:p>
                      <a:r>
                        <a:rPr lang="en-US" dirty="0" smtClean="0"/>
                        <a:t>Study time at school</a:t>
                      </a:r>
                      <a:endParaRPr lang="en-US" dirty="0"/>
                    </a:p>
                  </a:txBody>
                  <a:tcPr/>
                </a:tc>
                <a:tc>
                  <a:txBody>
                    <a:bodyPr/>
                    <a:lstStyle/>
                    <a:p>
                      <a:r>
                        <a:rPr lang="en-US" dirty="0" smtClean="0"/>
                        <a:t>Study time at home</a:t>
                      </a:r>
                      <a:endParaRPr lang="en-US" dirty="0"/>
                    </a:p>
                  </a:txBody>
                  <a:tcPr/>
                </a:tc>
              </a:tr>
              <a:tr h="836362">
                <a:tc>
                  <a:txBody>
                    <a:bodyPr/>
                    <a:lstStyle/>
                    <a:p>
                      <a:r>
                        <a:rPr lang="en-US" dirty="0" smtClean="0"/>
                        <a:t>2018</a:t>
                      </a:r>
                      <a:endParaRPr lang="en-US" dirty="0"/>
                    </a:p>
                  </a:txBody>
                  <a:tcPr/>
                </a:tc>
                <a:tc>
                  <a:txBody>
                    <a:bodyPr/>
                    <a:lstStyle/>
                    <a:p>
                      <a:r>
                        <a:rPr lang="en-US" dirty="0" smtClean="0"/>
                        <a:t>2hrs 30 minutes</a:t>
                      </a:r>
                    </a:p>
                    <a:p>
                      <a:endParaRPr lang="en-US" dirty="0"/>
                    </a:p>
                  </a:txBody>
                  <a:tcPr/>
                </a:tc>
                <a:tc>
                  <a:txBody>
                    <a:bodyPr/>
                    <a:lstStyle/>
                    <a:p>
                      <a:r>
                        <a:rPr lang="en-US" dirty="0" smtClean="0"/>
                        <a:t>NIL</a:t>
                      </a:r>
                      <a:endParaRPr lang="en-US" dirty="0"/>
                    </a:p>
                  </a:txBody>
                  <a:tcPr/>
                </a:tc>
                <a:tc>
                  <a:txBody>
                    <a:bodyPr/>
                    <a:lstStyle/>
                    <a:p>
                      <a:r>
                        <a:rPr lang="en-US" dirty="0" smtClean="0"/>
                        <a:t>NIL</a:t>
                      </a:r>
                      <a:endParaRPr lang="en-US" dirty="0"/>
                    </a:p>
                  </a:txBody>
                  <a:tcPr/>
                </a:tc>
              </a:tr>
              <a:tr h="836362">
                <a:tc>
                  <a:txBody>
                    <a:bodyPr/>
                    <a:lstStyle/>
                    <a:p>
                      <a:r>
                        <a:rPr lang="en-US" dirty="0" smtClean="0"/>
                        <a:t>2019</a:t>
                      </a:r>
                      <a:endParaRPr lang="en-US" dirty="0"/>
                    </a:p>
                  </a:txBody>
                  <a:tcPr/>
                </a:tc>
                <a:tc>
                  <a:txBody>
                    <a:bodyPr/>
                    <a:lstStyle/>
                    <a:p>
                      <a:r>
                        <a:rPr lang="en-US" dirty="0" smtClean="0"/>
                        <a:t>1hour</a:t>
                      </a:r>
                    </a:p>
                    <a:p>
                      <a:endParaRPr lang="en-US" dirty="0"/>
                    </a:p>
                  </a:txBody>
                  <a:tcPr/>
                </a:tc>
                <a:tc>
                  <a:txBody>
                    <a:bodyPr/>
                    <a:lstStyle/>
                    <a:p>
                      <a:r>
                        <a:rPr lang="en-US" dirty="0" smtClean="0"/>
                        <a:t>1 hour</a:t>
                      </a:r>
                    </a:p>
                    <a:p>
                      <a:endParaRPr lang="en-US" dirty="0"/>
                    </a:p>
                  </a:txBody>
                  <a:tcPr/>
                </a:tc>
                <a:tc>
                  <a:txBody>
                    <a:bodyPr/>
                    <a:lstStyle/>
                    <a:p>
                      <a:r>
                        <a:rPr lang="en-US" dirty="0" smtClean="0"/>
                        <a:t>30 minutes</a:t>
                      </a:r>
                      <a:endParaRPr lang="en-US" dirty="0"/>
                    </a:p>
                  </a:txBody>
                  <a:tcPr/>
                </a:tc>
              </a:tr>
            </a:tbl>
          </a:graphicData>
        </a:graphic>
      </p:graphicFrame>
    </p:spTree>
    <p:extLst>
      <p:ext uri="{BB962C8B-B14F-4D97-AF65-F5344CB8AC3E}">
        <p14:creationId xmlns:p14="http://schemas.microsoft.com/office/powerpoint/2010/main" val="198800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3: Using donkey cart and attendance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62478386"/>
              </p:ext>
            </p:extLst>
          </p:nvPr>
        </p:nvGraphicFramePr>
        <p:xfrm>
          <a:off x="2589213" y="2133600"/>
          <a:ext cx="8915400" cy="3291840"/>
        </p:xfrm>
        <a:graphic>
          <a:graphicData uri="http://schemas.openxmlformats.org/drawingml/2006/table">
            <a:tbl>
              <a:tblPr firstRow="1" bandRow="1">
                <a:tableStyleId>{5C22544A-7EE6-4342-B048-85BDC9FD1C3A}</a:tableStyleId>
              </a:tblPr>
              <a:tblGrid>
                <a:gridCol w="1030287"/>
                <a:gridCol w="2000250"/>
                <a:gridCol w="1733550"/>
                <a:gridCol w="1524000"/>
                <a:gridCol w="2627313"/>
              </a:tblGrid>
              <a:tr h="370840">
                <a:tc>
                  <a:txBody>
                    <a:bodyPr/>
                    <a:lstStyle/>
                    <a:p>
                      <a:r>
                        <a:rPr lang="en-US" dirty="0" smtClean="0"/>
                        <a:t>Year </a:t>
                      </a:r>
                      <a:endParaRPr lang="en-US" dirty="0"/>
                    </a:p>
                  </a:txBody>
                  <a:tcPr/>
                </a:tc>
                <a:tc>
                  <a:txBody>
                    <a:bodyPr/>
                    <a:lstStyle/>
                    <a:p>
                      <a:r>
                        <a:rPr lang="en-US" dirty="0" smtClean="0"/>
                        <a:t>Total number of </a:t>
                      </a:r>
                    </a:p>
                    <a:p>
                      <a:r>
                        <a:rPr lang="en-US" dirty="0" smtClean="0"/>
                        <a:t>learners</a:t>
                      </a:r>
                    </a:p>
                    <a:p>
                      <a:endParaRPr lang="en-US" dirty="0" smtClean="0"/>
                    </a:p>
                    <a:p>
                      <a:endParaRPr lang="en-US" dirty="0"/>
                    </a:p>
                  </a:txBody>
                  <a:tcPr/>
                </a:tc>
                <a:tc>
                  <a:txBody>
                    <a:bodyPr/>
                    <a:lstStyle/>
                    <a:p>
                      <a:r>
                        <a:rPr lang="en-US" dirty="0" smtClean="0"/>
                        <a:t>Number learners abseetism</a:t>
                      </a:r>
                    </a:p>
                    <a:p>
                      <a:endParaRPr lang="en-US" dirty="0" smtClean="0"/>
                    </a:p>
                    <a:p>
                      <a:endParaRPr lang="en-US" dirty="0"/>
                    </a:p>
                  </a:txBody>
                  <a:tcPr/>
                </a:tc>
                <a:tc>
                  <a:txBody>
                    <a:bodyPr/>
                    <a:lstStyle/>
                    <a:p>
                      <a:r>
                        <a:rPr lang="en-US" dirty="0" smtClean="0"/>
                        <a:t>Percentage %</a:t>
                      </a:r>
                      <a:endParaRPr lang="en-US" dirty="0"/>
                    </a:p>
                  </a:txBody>
                  <a:tcPr/>
                </a:tc>
                <a:tc>
                  <a:txBody>
                    <a:bodyPr/>
                    <a:lstStyle/>
                    <a:p>
                      <a:r>
                        <a:rPr lang="en-US" dirty="0" smtClean="0"/>
                        <a:t>Number of days</a:t>
                      </a:r>
                      <a:endParaRPr lang="en-US" dirty="0"/>
                    </a:p>
                  </a:txBody>
                  <a:tcPr/>
                </a:tc>
              </a:tr>
              <a:tr h="370840">
                <a:tc>
                  <a:txBody>
                    <a:bodyPr/>
                    <a:lstStyle/>
                    <a:p>
                      <a:r>
                        <a:rPr lang="en-US" dirty="0" smtClean="0"/>
                        <a:t>2018</a:t>
                      </a:r>
                      <a:endParaRPr lang="en-US" dirty="0"/>
                    </a:p>
                  </a:txBody>
                  <a:tcPr/>
                </a:tc>
                <a:tc>
                  <a:txBody>
                    <a:bodyPr/>
                    <a:lstStyle/>
                    <a:p>
                      <a:r>
                        <a:rPr lang="en-US" dirty="0" smtClean="0"/>
                        <a:t>47</a:t>
                      </a:r>
                    </a:p>
                    <a:p>
                      <a:endParaRPr lang="en-US" dirty="0" smtClean="0"/>
                    </a:p>
                    <a:p>
                      <a:endParaRPr lang="en-US" dirty="0"/>
                    </a:p>
                  </a:txBody>
                  <a:tcPr/>
                </a:tc>
                <a:tc>
                  <a:txBody>
                    <a:bodyPr/>
                    <a:lstStyle/>
                    <a:p>
                      <a:r>
                        <a:rPr lang="en-US" dirty="0" smtClean="0"/>
                        <a:t>16</a:t>
                      </a:r>
                      <a:endParaRPr lang="en-US" dirty="0"/>
                    </a:p>
                  </a:txBody>
                  <a:tcPr/>
                </a:tc>
                <a:tc>
                  <a:txBody>
                    <a:bodyPr/>
                    <a:lstStyle/>
                    <a:p>
                      <a:r>
                        <a:rPr lang="en-US" dirty="0" smtClean="0"/>
                        <a:t>34</a:t>
                      </a:r>
                      <a:endParaRPr lang="en-US" dirty="0"/>
                    </a:p>
                  </a:txBody>
                  <a:tcPr/>
                </a:tc>
                <a:tc>
                  <a:txBody>
                    <a:bodyPr/>
                    <a:lstStyle/>
                    <a:p>
                      <a:r>
                        <a:rPr lang="en-US" dirty="0" smtClean="0"/>
                        <a:t>49</a:t>
                      </a:r>
                      <a:endParaRPr lang="en-US" dirty="0"/>
                    </a:p>
                  </a:txBody>
                  <a:tcPr/>
                </a:tc>
              </a:tr>
              <a:tr h="370840">
                <a:tc>
                  <a:txBody>
                    <a:bodyPr/>
                    <a:lstStyle/>
                    <a:p>
                      <a:r>
                        <a:rPr lang="en-US" dirty="0" smtClean="0"/>
                        <a:t>2019</a:t>
                      </a:r>
                      <a:endParaRPr lang="en-US" dirty="0"/>
                    </a:p>
                  </a:txBody>
                  <a:tcPr/>
                </a:tc>
                <a:tc>
                  <a:txBody>
                    <a:bodyPr/>
                    <a:lstStyle/>
                    <a:p>
                      <a:r>
                        <a:rPr lang="en-US" dirty="0" smtClean="0"/>
                        <a:t>47</a:t>
                      </a:r>
                    </a:p>
                    <a:p>
                      <a:endParaRPr lang="en-US" dirty="0" smtClean="0"/>
                    </a:p>
                    <a:p>
                      <a:endParaRPr lang="en-US" dirty="0"/>
                    </a:p>
                  </a:txBody>
                  <a:tcPr/>
                </a:tc>
                <a:tc>
                  <a:txBody>
                    <a:bodyPr/>
                    <a:lstStyle/>
                    <a:p>
                      <a:r>
                        <a:rPr lang="en-US" dirty="0" smtClean="0"/>
                        <a:t>13</a:t>
                      </a:r>
                      <a:endParaRPr lang="en-US" dirty="0"/>
                    </a:p>
                  </a:txBody>
                  <a:tcPr/>
                </a:tc>
                <a:tc>
                  <a:txBody>
                    <a:bodyPr/>
                    <a:lstStyle/>
                    <a:p>
                      <a:r>
                        <a:rPr lang="en-US" dirty="0" smtClean="0"/>
                        <a:t>27.7</a:t>
                      </a:r>
                      <a:endParaRPr lang="en-US" dirty="0"/>
                    </a:p>
                  </a:txBody>
                  <a:tcPr/>
                </a:tc>
                <a:tc>
                  <a:txBody>
                    <a:bodyPr/>
                    <a:lstStyle/>
                    <a:p>
                      <a:r>
                        <a:rPr lang="en-US" dirty="0" smtClean="0"/>
                        <a:t>52</a:t>
                      </a:r>
                      <a:endParaRPr lang="en-US" dirty="0"/>
                    </a:p>
                  </a:txBody>
                  <a:tcPr/>
                </a:tc>
              </a:tr>
            </a:tbl>
          </a:graphicData>
        </a:graphic>
      </p:graphicFrame>
    </p:spTree>
    <p:extLst>
      <p:ext uri="{BB962C8B-B14F-4D97-AF65-F5344CB8AC3E}">
        <p14:creationId xmlns:p14="http://schemas.microsoft.com/office/powerpoint/2010/main" val="1619513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donkey cart and harsh weather conditions</a:t>
            </a:r>
            <a:endParaRPr lang="en-US" dirty="0"/>
          </a:p>
        </p:txBody>
      </p:sp>
      <p:sp>
        <p:nvSpPr>
          <p:cNvPr id="3" name="Content Placeholder 2"/>
          <p:cNvSpPr>
            <a:spLocks noGrp="1"/>
          </p:cNvSpPr>
          <p:nvPr>
            <p:ph idx="1"/>
          </p:nvPr>
        </p:nvSpPr>
        <p:spPr>
          <a:xfrm>
            <a:off x="2589212" y="1905000"/>
            <a:ext cx="8915400" cy="4006222"/>
          </a:xfrm>
        </p:spPr>
        <p:txBody>
          <a:bodyPr>
            <a:normAutofit/>
          </a:bodyPr>
          <a:lstStyle/>
          <a:p>
            <a:r>
              <a:rPr lang="en-US" dirty="0" smtClean="0"/>
              <a:t>Learners indicated that when they use to walk it was very hectic to them and sometimes during winter they will catch flu because they walked for a very long time in the coldness in the morning</a:t>
            </a:r>
          </a:p>
          <a:p>
            <a:r>
              <a:rPr lang="en-US" dirty="0" smtClean="0"/>
              <a:t>During rainy season the situation was worsened as they will arrive to school soaked in water and their books very wet and destroyed</a:t>
            </a:r>
          </a:p>
          <a:p>
            <a:r>
              <a:rPr lang="en-US" dirty="0" smtClean="0"/>
              <a:t>One informant indicated that it was really painful as they will wake up early when it is very cold in the morning to go to school and during the day they will walk in the hard heat of the sun from school to their homes</a:t>
            </a:r>
          </a:p>
          <a:p>
            <a:r>
              <a:rPr lang="en-US" dirty="0" smtClean="0"/>
              <a:t>According to one informant “ we use to travel 2 hours walking in the scorching summer heat and winter we use to travel approximately the same time but more exposed to dangers because in the morning it </a:t>
            </a:r>
            <a:r>
              <a:rPr lang="en-US" dirty="0" smtClean="0"/>
              <a:t>was</a:t>
            </a:r>
            <a:r>
              <a:rPr lang="en-US" dirty="0" smtClean="0"/>
              <a:t> too </a:t>
            </a:r>
            <a:r>
              <a:rPr lang="en-US" dirty="0" smtClean="0"/>
              <a:t>dark.</a:t>
            </a:r>
          </a:p>
        </p:txBody>
      </p:sp>
    </p:spTree>
    <p:extLst>
      <p:ext uri="{BB962C8B-B14F-4D97-AF65-F5344CB8AC3E}">
        <p14:creationId xmlns:p14="http://schemas.microsoft.com/office/powerpoint/2010/main" val="1806177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donkey cart : Safety and Security</a:t>
            </a:r>
            <a:endParaRPr lang="en-US" dirty="0"/>
          </a:p>
        </p:txBody>
      </p:sp>
      <p:sp>
        <p:nvSpPr>
          <p:cNvPr id="3" name="Content Placeholder 2"/>
          <p:cNvSpPr>
            <a:spLocks noGrp="1"/>
          </p:cNvSpPr>
          <p:nvPr>
            <p:ph idx="1"/>
          </p:nvPr>
        </p:nvSpPr>
        <p:spPr>
          <a:xfrm>
            <a:off x="2589212" y="1409700"/>
            <a:ext cx="8915400" cy="4501522"/>
          </a:xfrm>
        </p:spPr>
        <p:txBody>
          <a:bodyPr>
            <a:normAutofit/>
          </a:bodyPr>
          <a:lstStyle/>
          <a:p>
            <a:r>
              <a:rPr lang="en-US" sz="2000" dirty="0" smtClean="0"/>
              <a:t>Learners indicated that when they used to walk long distances they were always scared on the way</a:t>
            </a:r>
          </a:p>
          <a:p>
            <a:r>
              <a:rPr lang="en-US" sz="2000" dirty="0" smtClean="0"/>
              <a:t>They were afraid of murders, one female informant indicated that she was followed by two men who wanted to kill and rape her, she only escaped by running very fast and she threw her bag because it was too heavy for her</a:t>
            </a:r>
          </a:p>
          <a:p>
            <a:r>
              <a:rPr lang="en-US" sz="2000" dirty="0" smtClean="0"/>
              <a:t>The other one also indicated that they were once followed by three men who chased them and they indicated that they thought the men wanted to kill them or rape them</a:t>
            </a:r>
          </a:p>
          <a:p>
            <a:r>
              <a:rPr lang="en-US" sz="2000" dirty="0" smtClean="0"/>
              <a:t>They were sometimes afraid of snakes and some dangerous animals on the way</a:t>
            </a:r>
            <a:endParaRPr lang="en-US" sz="2000" dirty="0"/>
          </a:p>
        </p:txBody>
      </p:sp>
    </p:spTree>
    <p:extLst>
      <p:ext uri="{BB962C8B-B14F-4D97-AF65-F5344CB8AC3E}">
        <p14:creationId xmlns:p14="http://schemas.microsoft.com/office/powerpoint/2010/main" val="4265959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2589212" y="1657350"/>
            <a:ext cx="8915400" cy="4253872"/>
          </a:xfrm>
        </p:spPr>
        <p:txBody>
          <a:bodyPr>
            <a:normAutofit/>
          </a:bodyPr>
          <a:lstStyle/>
          <a:p>
            <a:r>
              <a:rPr lang="en-US" sz="3200" dirty="0" smtClean="0"/>
              <a:t>The study concluded that the use of donkey cart improves academic performance, participation and attendance rate of learners</a:t>
            </a:r>
          </a:p>
          <a:p>
            <a:r>
              <a:rPr lang="en-US" sz="3200" dirty="0" smtClean="0"/>
              <a:t>It does not only improves such, it has also minimize the safety and security measures of learners</a:t>
            </a:r>
          </a:p>
          <a:p>
            <a:endParaRPr lang="en-US" sz="3200" dirty="0"/>
          </a:p>
        </p:txBody>
      </p:sp>
    </p:spTree>
    <p:extLst>
      <p:ext uri="{BB962C8B-B14F-4D97-AF65-F5344CB8AC3E}">
        <p14:creationId xmlns:p14="http://schemas.microsoft.com/office/powerpoint/2010/main" val="1251433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80840"/>
          </a:xfrm>
        </p:spPr>
        <p:txBody>
          <a:bodyPr>
            <a:normAutofit/>
          </a:bodyPr>
          <a:lstStyle/>
          <a:p>
            <a:r>
              <a:rPr lang="en-US" sz="4000" b="1" dirty="0" smtClean="0"/>
              <a:t>Background of the study</a:t>
            </a:r>
            <a:endParaRPr lang="en-US" sz="4000" b="1" dirty="0"/>
          </a:p>
        </p:txBody>
      </p:sp>
      <p:sp>
        <p:nvSpPr>
          <p:cNvPr id="3" name="Content Placeholder 2"/>
          <p:cNvSpPr>
            <a:spLocks noGrp="1"/>
          </p:cNvSpPr>
          <p:nvPr>
            <p:ph idx="1"/>
          </p:nvPr>
        </p:nvSpPr>
        <p:spPr>
          <a:xfrm>
            <a:off x="2589212" y="1504950"/>
            <a:ext cx="8915400" cy="4406272"/>
          </a:xfrm>
        </p:spPr>
        <p:txBody>
          <a:bodyPr>
            <a:noAutofit/>
          </a:bodyPr>
          <a:lstStyle/>
          <a:p>
            <a:r>
              <a:rPr lang="en-US" sz="2400" dirty="0" smtClean="0"/>
              <a:t>Botswana is a land locked country with a population density of about 1.8 persons square kilometer.</a:t>
            </a:r>
          </a:p>
          <a:p>
            <a:r>
              <a:rPr lang="en-US" sz="2400" dirty="0" smtClean="0"/>
              <a:t>This makes Botswana one of the most sparsely populated country in the world</a:t>
            </a:r>
          </a:p>
          <a:p>
            <a:r>
              <a:rPr lang="en-US" sz="2400" dirty="0" smtClean="0"/>
              <a:t>While this position is enviable, it has caused a lot of problems in provision of education to children living in remote and rural areas</a:t>
            </a:r>
          </a:p>
          <a:p>
            <a:r>
              <a:rPr lang="en-US" sz="2400" dirty="0" smtClean="0"/>
              <a:t>Some children who live in remote or rural areas travel long distances to get to the nearest school ( Republic of Botswana, 2012, ETSSP-2015-2020, Pansiri, 2011, Dipholo, 2012).</a:t>
            </a:r>
            <a:endParaRPr lang="en-US" sz="2400" dirty="0"/>
          </a:p>
        </p:txBody>
      </p:sp>
    </p:spTree>
    <p:extLst>
      <p:ext uri="{BB962C8B-B14F-4D97-AF65-F5344CB8AC3E}">
        <p14:creationId xmlns:p14="http://schemas.microsoft.com/office/powerpoint/2010/main" val="1977019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a:t>
            </a:r>
            <a:endParaRPr lang="en-US" dirty="0"/>
          </a:p>
        </p:txBody>
      </p:sp>
      <p:sp>
        <p:nvSpPr>
          <p:cNvPr id="3" name="Content Placeholder 2"/>
          <p:cNvSpPr>
            <a:spLocks noGrp="1"/>
          </p:cNvSpPr>
          <p:nvPr>
            <p:ph idx="1"/>
          </p:nvPr>
        </p:nvSpPr>
        <p:spPr>
          <a:xfrm>
            <a:off x="2589212" y="1447800"/>
            <a:ext cx="8915400" cy="4463422"/>
          </a:xfrm>
        </p:spPr>
        <p:txBody>
          <a:bodyPr>
            <a:normAutofit/>
          </a:bodyPr>
          <a:lstStyle/>
          <a:p>
            <a:r>
              <a:rPr lang="en-US" sz="3200" dirty="0" smtClean="0"/>
              <a:t>The study recommends that more donkey carts be provided for other areas in the area of the study</a:t>
            </a:r>
          </a:p>
          <a:p>
            <a:r>
              <a:rPr lang="en-US" sz="3200" dirty="0" smtClean="0"/>
              <a:t>It also recommends that investigations on other transport mode of learners to school on academic performance be studied</a:t>
            </a:r>
            <a:endParaRPr lang="en-US" sz="3200" dirty="0"/>
          </a:p>
        </p:txBody>
      </p:sp>
    </p:spTree>
    <p:extLst>
      <p:ext uri="{BB962C8B-B14F-4D97-AF65-F5344CB8AC3E}">
        <p14:creationId xmlns:p14="http://schemas.microsoft.com/office/powerpoint/2010/main" val="30573671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b="1" dirty="0" smtClean="0"/>
              <a:t>THANK YOU FOR LISTENING TO OUR PRESENTATION</a:t>
            </a:r>
            <a:endParaRPr lang="en-US" sz="2800" b="1" dirty="0"/>
          </a:p>
        </p:txBody>
      </p:sp>
    </p:spTree>
    <p:extLst>
      <p:ext uri="{BB962C8B-B14F-4D97-AF65-F5344CB8AC3E}">
        <p14:creationId xmlns:p14="http://schemas.microsoft.com/office/powerpoint/2010/main" val="3147306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Background of study</a:t>
            </a:r>
            <a:br>
              <a:rPr lang="en-US" dirty="0" smtClean="0"/>
            </a:br>
            <a:r>
              <a:rPr lang="en-US" dirty="0"/>
              <a:t/>
            </a:r>
            <a:br>
              <a:rPr lang="en-US" dirty="0"/>
            </a:br>
            <a:endParaRPr lang="en-US" dirty="0"/>
          </a:p>
        </p:txBody>
      </p:sp>
      <p:sp>
        <p:nvSpPr>
          <p:cNvPr id="3" name="Content Placeholder 2"/>
          <p:cNvSpPr>
            <a:spLocks noGrp="1"/>
          </p:cNvSpPr>
          <p:nvPr>
            <p:ph idx="1"/>
          </p:nvPr>
        </p:nvSpPr>
        <p:spPr>
          <a:xfrm>
            <a:off x="2589212" y="1905000"/>
            <a:ext cx="8915400" cy="4006222"/>
          </a:xfrm>
        </p:spPr>
        <p:txBody>
          <a:bodyPr>
            <a:normAutofit/>
          </a:bodyPr>
          <a:lstStyle/>
          <a:p>
            <a:r>
              <a:rPr lang="en-US" sz="2000" dirty="0" smtClean="0"/>
              <a:t>Gamodubu Primary School is the only primary school in Gamodubu village in Botswana</a:t>
            </a:r>
          </a:p>
          <a:p>
            <a:r>
              <a:rPr lang="en-US" sz="2000" dirty="0" smtClean="0"/>
              <a:t>It is located in Kweneng region between Molepolole and Gaborone </a:t>
            </a:r>
          </a:p>
          <a:p>
            <a:r>
              <a:rPr lang="en-US" sz="2000" dirty="0" smtClean="0"/>
              <a:t>The school enrolled 421 learners within  Gamodubu and some from the lands, settlements and cattle post nearby.</a:t>
            </a:r>
          </a:p>
          <a:p>
            <a:r>
              <a:rPr lang="en-US" sz="2000" dirty="0" smtClean="0"/>
              <a:t>104 learners walk long distance every day to school; Kamenakwe-10km, Mmmagwana-6km, Mmmamhiko-8km, Powerline-7km, Mmakanke-10km and Letsoaneng-10km.</a:t>
            </a:r>
          </a:p>
          <a:p>
            <a:r>
              <a:rPr lang="en-US" sz="2000" dirty="0" smtClean="0"/>
              <a:t>The school admits learners from Pre-school to standard seven age between- 4.5 to 14 years old</a:t>
            </a:r>
          </a:p>
          <a:p>
            <a:endParaRPr lang="en-US" sz="2000" dirty="0"/>
          </a:p>
        </p:txBody>
      </p:sp>
    </p:spTree>
    <p:extLst>
      <p:ext uri="{BB962C8B-B14F-4D97-AF65-F5344CB8AC3E}">
        <p14:creationId xmlns:p14="http://schemas.microsoft.com/office/powerpoint/2010/main" val="2895745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of the study</a:t>
            </a:r>
            <a:endParaRPr lang="en-US" dirty="0"/>
          </a:p>
        </p:txBody>
      </p:sp>
      <p:sp>
        <p:nvSpPr>
          <p:cNvPr id="3" name="Content Placeholder 2"/>
          <p:cNvSpPr>
            <a:spLocks noGrp="1"/>
          </p:cNvSpPr>
          <p:nvPr>
            <p:ph idx="1"/>
          </p:nvPr>
        </p:nvSpPr>
        <p:spPr>
          <a:xfrm>
            <a:off x="2589212" y="2114550"/>
            <a:ext cx="8915400" cy="3796672"/>
          </a:xfrm>
        </p:spPr>
        <p:txBody>
          <a:bodyPr>
            <a:normAutofit/>
          </a:bodyPr>
          <a:lstStyle/>
          <a:p>
            <a:r>
              <a:rPr lang="en-US" sz="2000" dirty="0" smtClean="0"/>
              <a:t>The school is an average performer in ABC PSLE </a:t>
            </a:r>
          </a:p>
          <a:p>
            <a:r>
              <a:rPr lang="en-US" sz="2000" dirty="0" smtClean="0"/>
              <a:t>2011-69%, 2012-59%, </a:t>
            </a:r>
            <a:r>
              <a:rPr lang="en-US" sz="2000" dirty="0" smtClean="0"/>
              <a:t>2013-71%, </a:t>
            </a:r>
            <a:r>
              <a:rPr lang="en-US" sz="2000" dirty="0" smtClean="0"/>
              <a:t>2014-39%, 2015-48%, 2016-44.8%, 2017-50</a:t>
            </a:r>
            <a:r>
              <a:rPr lang="en-US" sz="2000" dirty="0" smtClean="0"/>
              <a:t>%, 2018-65.5</a:t>
            </a:r>
            <a:r>
              <a:rPr lang="en-US" sz="2000" dirty="0" smtClean="0"/>
              <a:t>%</a:t>
            </a:r>
          </a:p>
          <a:p>
            <a:r>
              <a:rPr lang="en-US" sz="2000" dirty="0" smtClean="0"/>
              <a:t>The school starts at 0750 but some learners can come to school as late as 1000</a:t>
            </a:r>
          </a:p>
          <a:p>
            <a:r>
              <a:rPr lang="en-US" sz="2000" dirty="0" smtClean="0"/>
              <a:t>Learners walk long distance hence high incidence of abseetism, late coming and lack of active participation in class</a:t>
            </a:r>
          </a:p>
          <a:p>
            <a:r>
              <a:rPr lang="en-US" sz="2000" dirty="0" smtClean="0"/>
              <a:t>The school has 15 qualified teachers and 1 temporary teacher with a teaching qualification.</a:t>
            </a:r>
          </a:p>
          <a:p>
            <a:endParaRPr lang="en-US" sz="2000" dirty="0" smtClean="0"/>
          </a:p>
          <a:p>
            <a:endParaRPr lang="en-US" dirty="0"/>
          </a:p>
        </p:txBody>
      </p:sp>
    </p:spTree>
    <p:extLst>
      <p:ext uri="{BB962C8B-B14F-4D97-AF65-F5344CB8AC3E}">
        <p14:creationId xmlns:p14="http://schemas.microsoft.com/office/powerpoint/2010/main" val="1061841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of the study</a:t>
            </a:r>
            <a:endParaRPr lang="en-US" dirty="0"/>
          </a:p>
        </p:txBody>
      </p:sp>
      <p:sp>
        <p:nvSpPr>
          <p:cNvPr id="3" name="Content Placeholder 2"/>
          <p:cNvSpPr>
            <a:spLocks noGrp="1"/>
          </p:cNvSpPr>
          <p:nvPr>
            <p:ph idx="1"/>
          </p:nvPr>
        </p:nvSpPr>
        <p:spPr>
          <a:xfrm>
            <a:off x="2589212" y="2209800"/>
            <a:ext cx="8915400" cy="3701422"/>
          </a:xfrm>
        </p:spPr>
        <p:txBody>
          <a:bodyPr>
            <a:normAutofit/>
          </a:bodyPr>
          <a:lstStyle/>
          <a:p>
            <a:r>
              <a:rPr lang="en-US" sz="2000" dirty="0" smtClean="0"/>
              <a:t>Kweneng District Council provided  donkey cart to the school to curb the problem of walking long distances by learners</a:t>
            </a:r>
          </a:p>
          <a:p>
            <a:r>
              <a:rPr lang="en-US" sz="2000" dirty="0" smtClean="0"/>
              <a:t>The driver picks up learners from different stops to and from school</a:t>
            </a:r>
          </a:p>
          <a:p>
            <a:r>
              <a:rPr lang="en-US" sz="2000" dirty="0" smtClean="0"/>
              <a:t>The donkey cart program falls under poverty eradication and is tendered for</a:t>
            </a:r>
          </a:p>
          <a:p>
            <a:r>
              <a:rPr lang="en-US" sz="2000" dirty="0" smtClean="0"/>
              <a:t>Donkey cart drivers are given a duration of a month to do the job</a:t>
            </a:r>
          </a:p>
          <a:p>
            <a:r>
              <a:rPr lang="en-US" sz="2000" dirty="0" smtClean="0"/>
              <a:t>The donkey cart driver </a:t>
            </a:r>
            <a:r>
              <a:rPr lang="en-US" sz="2000" dirty="0" smtClean="0"/>
              <a:t>provides </a:t>
            </a:r>
            <a:r>
              <a:rPr lang="en-US" sz="2000" dirty="0" smtClean="0"/>
              <a:t>his own donkeys</a:t>
            </a:r>
          </a:p>
          <a:p>
            <a:r>
              <a:rPr lang="en-US" sz="2000" dirty="0" smtClean="0"/>
              <a:t> </a:t>
            </a:r>
            <a:r>
              <a:rPr lang="en-US" sz="2000" dirty="0"/>
              <a:t>T</a:t>
            </a:r>
            <a:r>
              <a:rPr lang="en-US" sz="2000" dirty="0" smtClean="0"/>
              <a:t>he council provides the donkey cart and the monthly salary for the driver</a:t>
            </a:r>
          </a:p>
        </p:txBody>
      </p:sp>
    </p:spTree>
    <p:extLst>
      <p:ext uri="{BB962C8B-B14F-4D97-AF65-F5344CB8AC3E}">
        <p14:creationId xmlns:p14="http://schemas.microsoft.com/office/powerpoint/2010/main" val="2484740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956" y="501804"/>
            <a:ext cx="11508059" cy="6356195"/>
          </a:xfrm>
          <a:prstGeom prst="rect">
            <a:avLst/>
          </a:prstGeom>
        </p:spPr>
      </p:pic>
    </p:spTree>
    <p:extLst>
      <p:ext uri="{BB962C8B-B14F-4D97-AF65-F5344CB8AC3E}">
        <p14:creationId xmlns:p14="http://schemas.microsoft.com/office/powerpoint/2010/main" val="3217617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a:t>
            </a:r>
            <a:endParaRPr lang="en-US" dirty="0"/>
          </a:p>
        </p:txBody>
      </p:sp>
      <p:sp>
        <p:nvSpPr>
          <p:cNvPr id="3" name="Content Placeholder 2"/>
          <p:cNvSpPr>
            <a:spLocks noGrp="1"/>
          </p:cNvSpPr>
          <p:nvPr>
            <p:ph idx="1"/>
          </p:nvPr>
        </p:nvSpPr>
        <p:spPr>
          <a:xfrm>
            <a:off x="2589212" y="2247900"/>
            <a:ext cx="8915400" cy="3663322"/>
          </a:xfrm>
        </p:spPr>
        <p:txBody>
          <a:bodyPr>
            <a:noAutofit/>
          </a:bodyPr>
          <a:lstStyle/>
          <a:p>
            <a:r>
              <a:rPr lang="en-US" sz="2000" dirty="0" smtClean="0"/>
              <a:t>Gamodubu Primary </a:t>
            </a:r>
            <a:r>
              <a:rPr lang="en-US" sz="2000" dirty="0" smtClean="0"/>
              <a:t>School learners </a:t>
            </a:r>
            <a:r>
              <a:rPr lang="en-US" sz="2000" dirty="0" smtClean="0"/>
              <a:t>travel to school through donkey cart every day, and this therefore poses the question of whether traveling through donkey carts impacts the learner’s academic performance, and if yes how.</a:t>
            </a:r>
          </a:p>
          <a:p>
            <a:r>
              <a:rPr lang="en-US" sz="2000" dirty="0" smtClean="0"/>
              <a:t>This should be investigated because lack of adequate and sufficient scholar transport cripples a learner’s ability to access schooling, and consequently violates many Batswana learners constitutionally protected right to a basic education.</a:t>
            </a:r>
            <a:endParaRPr lang="en-US" sz="2000" dirty="0"/>
          </a:p>
        </p:txBody>
      </p:sp>
    </p:spTree>
    <p:extLst>
      <p:ext uri="{BB962C8B-B14F-4D97-AF65-F5344CB8AC3E}">
        <p14:creationId xmlns:p14="http://schemas.microsoft.com/office/powerpoint/2010/main" val="2547169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study </a:t>
            </a:r>
            <a:endParaRPr lang="en-US" dirty="0"/>
          </a:p>
        </p:txBody>
      </p:sp>
      <p:sp>
        <p:nvSpPr>
          <p:cNvPr id="3" name="Content Placeholder 2"/>
          <p:cNvSpPr>
            <a:spLocks noGrp="1"/>
          </p:cNvSpPr>
          <p:nvPr>
            <p:ph idx="1"/>
          </p:nvPr>
        </p:nvSpPr>
        <p:spPr>
          <a:xfrm>
            <a:off x="2589212" y="1905000"/>
            <a:ext cx="8915400" cy="4006222"/>
          </a:xfrm>
        </p:spPr>
        <p:txBody>
          <a:bodyPr>
            <a:normAutofit/>
          </a:bodyPr>
          <a:lstStyle/>
          <a:p>
            <a:endParaRPr lang="en-US" dirty="0" smtClean="0"/>
          </a:p>
          <a:p>
            <a:r>
              <a:rPr lang="en-US" sz="2400" dirty="0" smtClean="0"/>
              <a:t>The study investigated how the use of donkey cart </a:t>
            </a:r>
            <a:r>
              <a:rPr lang="en-US" sz="2400" dirty="0" smtClean="0"/>
              <a:t>affect</a:t>
            </a:r>
          </a:p>
          <a:p>
            <a:r>
              <a:rPr lang="en-US" sz="2400" dirty="0" smtClean="0"/>
              <a:t> </a:t>
            </a:r>
            <a:r>
              <a:rPr lang="en-US" sz="2400" dirty="0" smtClean="0"/>
              <a:t>academic performance.</a:t>
            </a:r>
            <a:endParaRPr lang="en-US" sz="2400" dirty="0"/>
          </a:p>
          <a:p>
            <a:r>
              <a:rPr lang="en-US" sz="2400" dirty="0" smtClean="0"/>
              <a:t>learning </a:t>
            </a:r>
            <a:r>
              <a:rPr lang="en-US" sz="2400" dirty="0" smtClean="0"/>
              <a:t>processes</a:t>
            </a:r>
          </a:p>
          <a:p>
            <a:r>
              <a:rPr lang="en-US" sz="2400" dirty="0" smtClean="0"/>
              <a:t>attendance</a:t>
            </a:r>
            <a:endParaRPr lang="en-US" sz="2400" dirty="0" smtClean="0"/>
          </a:p>
          <a:p>
            <a:r>
              <a:rPr lang="en-US" sz="2400" dirty="0" smtClean="0"/>
              <a:t> </a:t>
            </a:r>
            <a:r>
              <a:rPr lang="en-US" sz="2400" dirty="0" smtClean="0"/>
              <a:t>safety and security</a:t>
            </a:r>
            <a:endParaRPr lang="en-US" sz="2400" dirty="0"/>
          </a:p>
        </p:txBody>
      </p:sp>
    </p:spTree>
    <p:extLst>
      <p:ext uri="{BB962C8B-B14F-4D97-AF65-F5344CB8AC3E}">
        <p14:creationId xmlns:p14="http://schemas.microsoft.com/office/powerpoint/2010/main" val="375397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 of the study</a:t>
            </a:r>
            <a:endParaRPr lang="en-US" dirty="0"/>
          </a:p>
        </p:txBody>
      </p:sp>
      <p:sp>
        <p:nvSpPr>
          <p:cNvPr id="3" name="Content Placeholder 2"/>
          <p:cNvSpPr>
            <a:spLocks noGrp="1"/>
          </p:cNvSpPr>
          <p:nvPr>
            <p:ph idx="1"/>
          </p:nvPr>
        </p:nvSpPr>
        <p:spPr/>
        <p:txBody>
          <a:bodyPr>
            <a:normAutofit/>
          </a:bodyPr>
          <a:lstStyle/>
          <a:p>
            <a:r>
              <a:rPr lang="en-US" sz="2800" dirty="0" smtClean="0"/>
              <a:t>The study will enable researchers to make recommendations to council on bringing more donkey carts to the school</a:t>
            </a:r>
          </a:p>
          <a:p>
            <a:r>
              <a:rPr lang="en-US" sz="2800" dirty="0" smtClean="0"/>
              <a:t>The research can also be a source of reference to their researchers who want to investigate on the impact of transportation to academic performance</a:t>
            </a:r>
            <a:endParaRPr lang="en-US" sz="2800" dirty="0"/>
          </a:p>
        </p:txBody>
      </p:sp>
    </p:spTree>
    <p:extLst>
      <p:ext uri="{BB962C8B-B14F-4D97-AF65-F5344CB8AC3E}">
        <p14:creationId xmlns:p14="http://schemas.microsoft.com/office/powerpoint/2010/main" val="412041645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313</TotalTime>
  <Words>1206</Words>
  <Application>Microsoft Office PowerPoint</Application>
  <PresentationFormat>Widescreen</PresentationFormat>
  <Paragraphs>129</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Century Gothic</vt:lpstr>
      <vt:lpstr>Wingdings 3</vt:lpstr>
      <vt:lpstr>Wisp</vt:lpstr>
      <vt:lpstr>An action research on Improving academic  performance of learners through the use of  donkey cart in Gamodubu Primary School</vt:lpstr>
      <vt:lpstr>Background of the study</vt:lpstr>
      <vt:lpstr>Background of study  </vt:lpstr>
      <vt:lpstr>Background of the study</vt:lpstr>
      <vt:lpstr>Background of the study</vt:lpstr>
      <vt:lpstr>PowerPoint Presentation</vt:lpstr>
      <vt:lpstr>Problem statement</vt:lpstr>
      <vt:lpstr>Purpose of the study </vt:lpstr>
      <vt:lpstr>Significance of the study</vt:lpstr>
      <vt:lpstr>Research objectives</vt:lpstr>
      <vt:lpstr>Literature review</vt:lpstr>
      <vt:lpstr>Theoretical framework</vt:lpstr>
      <vt:lpstr>Research framework methodology</vt:lpstr>
      <vt:lpstr>Results presentation and analysis   Table 1: Use of donkey cart and academic performance </vt:lpstr>
      <vt:lpstr> Table 2: Ways in which donkey cart impacts learning processes</vt:lpstr>
      <vt:lpstr>Table 3: Using donkey cart and attendance</vt:lpstr>
      <vt:lpstr>Using donkey cart and harsh weather conditions</vt:lpstr>
      <vt:lpstr>Using donkey cart : Safety and Security</vt:lpstr>
      <vt:lpstr>Conclusion</vt:lpstr>
      <vt:lpstr>Recommendations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action research on Improving academic performance of learners who walk long distances through the use of donkey cart in Gamodubu Primary School</dc:title>
  <dc:creator>Bakokonyane</dc:creator>
  <cp:lastModifiedBy>Bakokonyane</cp:lastModifiedBy>
  <cp:revision>29</cp:revision>
  <dcterms:created xsi:type="dcterms:W3CDTF">2019-05-17T20:02:04Z</dcterms:created>
  <dcterms:modified xsi:type="dcterms:W3CDTF">2019-05-19T21:44:58Z</dcterms:modified>
</cp:coreProperties>
</file>